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5.xml" ContentType="application/vnd.openxmlformats-officedocument.customXmlProperties+xml"/>
  <Override PartName="/customXml/itemProps4.xml" ContentType="application/vnd.openxmlformats-officedocument.customXmlProperties+xml"/>
  <Override PartName="/customXml/itemProps3.xml" ContentType="application/vnd.openxmlformats-officedocument.customXmlProperties+xml"/>
  <Override PartName="/customXml/itemProps6.xml" ContentType="application/vnd.openxmlformats-officedocument.customXmlProperties+xml"/>
  <Override PartName="/docProps/custom.xml" ContentType="application/vnd.openxmlformats-officedocument.custom-properties+xml"/>
  <Override PartName="/customXml/itemProps7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3"/>
  </p:sldMasterIdLst>
  <p:notesMasterIdLst>
    <p:notesMasterId r:id="rId11"/>
  </p:notesMasterIdLst>
  <p:handoutMasterIdLst>
    <p:handoutMasterId r:id="rId12"/>
  </p:handoutMasterIdLst>
  <p:sldIdLst>
    <p:sldId id="256" r:id="rId4"/>
    <p:sldId id="258" r:id="rId5"/>
    <p:sldId id="263" r:id="rId6"/>
    <p:sldId id="261" r:id="rId7"/>
    <p:sldId id="264" r:id="rId8"/>
    <p:sldId id="265" r:id="rId9"/>
    <p:sldId id="266" r:id="rId10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758B"/>
    <a:srgbClr val="686868"/>
    <a:srgbClr val="963821"/>
    <a:srgbClr val="727337"/>
    <a:srgbClr val="B8CBD6"/>
    <a:srgbClr val="6B823E"/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582" autoAdjust="0"/>
  </p:normalViewPr>
  <p:slideViewPr>
    <p:cSldViewPr>
      <p:cViewPr varScale="1">
        <p:scale>
          <a:sx n="120" d="100"/>
          <a:sy n="120" d="100"/>
        </p:scale>
        <p:origin x="132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-3180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18" Type="http://schemas.openxmlformats.org/officeDocument/2006/relationships/customXml" Target="../customXml/item4.xml"/><Relationship Id="rId3" Type="http://schemas.openxmlformats.org/officeDocument/2006/relationships/slideMaster" Target="slideMasters/slideMaster1.xml"/><Relationship Id="rId21" Type="http://schemas.openxmlformats.org/officeDocument/2006/relationships/customXml" Target="../customXml/item7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17" Type="http://schemas.openxmlformats.org/officeDocument/2006/relationships/customXml" Target="../customXml/item3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20" Type="http://schemas.openxmlformats.org/officeDocument/2006/relationships/customXml" Target="../customXml/item6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customXml" Target="../customXml/item5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50DB6BB2-093B-41D3-80AB-C56384B590B4}" type="datetimeFigureOut">
              <a:rPr lang="en-US"/>
              <a:pPr>
                <a:defRPr/>
              </a:pPr>
              <a:t>2/13/2023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31CFDFF-4183-4ACD-A50D-82202B02C1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92224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449105C9-BB34-48FE-BAF9-3AE514611FC0}" type="datetimeFigureOut">
              <a:rPr lang="en-US"/>
              <a:pPr>
                <a:defRPr/>
              </a:pPr>
              <a:t>2/13/2023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BBA16C7-CDC5-4224-A290-4C3986DA15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8588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5361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0"/>
            <a:ext cx="7772400" cy="993775"/>
          </a:xfrm>
          <a:prstGeom prst="rect">
            <a:avLst/>
          </a:prstGeom>
        </p:spPr>
        <p:txBody>
          <a:bodyPr/>
          <a:lstStyle>
            <a:lvl1pPr algn="l">
              <a:defRPr sz="3600" baseline="0">
                <a:solidFill>
                  <a:srgbClr val="4F758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52800"/>
            <a:ext cx="7772400" cy="22098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25312"/>
            <a:ext cx="9144000" cy="935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66857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36638"/>
          </a:xfrm>
          <a:prstGeom prst="rect">
            <a:avLst/>
          </a:prstGeom>
        </p:spPr>
        <p:txBody>
          <a:bodyPr/>
          <a:lstStyle>
            <a:lvl1pPr algn="l">
              <a:defRPr sz="2600">
                <a:solidFill>
                  <a:srgbClr val="4F758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636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2600">
                <a:solidFill>
                  <a:srgbClr val="4F758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34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E188C49E-526C-4CA2-87C2-E99663D531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6044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rgbClr val="4F758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3361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36638"/>
          </a:xfrm>
          <a:prstGeom prst="rect">
            <a:avLst/>
          </a:prstGeom>
        </p:spPr>
        <p:txBody>
          <a:bodyPr/>
          <a:lstStyle>
            <a:lvl1pPr algn="l">
              <a:defRPr sz="2600">
                <a:solidFill>
                  <a:srgbClr val="4F758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4196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4196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587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36638"/>
          </a:xfrm>
          <a:prstGeom prst="rect">
            <a:avLst/>
          </a:prstGeom>
        </p:spPr>
        <p:txBody>
          <a:bodyPr/>
          <a:lstStyle>
            <a:lvl1pPr algn="l">
              <a:defRPr sz="2600">
                <a:solidFill>
                  <a:srgbClr val="4F758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082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36638"/>
          </a:xfrm>
          <a:prstGeom prst="rect">
            <a:avLst/>
          </a:prstGeom>
        </p:spPr>
        <p:txBody>
          <a:bodyPr/>
          <a:lstStyle>
            <a:lvl1pPr algn="l">
              <a:defRPr sz="2600">
                <a:solidFill>
                  <a:srgbClr val="4F758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014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3752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4F758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457200"/>
            <a:ext cx="5111750" cy="566896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9234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35463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040"/>
          <a:stretch/>
        </p:blipFill>
        <p:spPr>
          <a:xfrm>
            <a:off x="0" y="6373749"/>
            <a:ext cx="9144000" cy="484251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404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686868"/>
                </a:solidFill>
              </a:defRPr>
            </a:lvl1pPr>
          </a:lstStyle>
          <a:p>
            <a:r>
              <a:rPr lang="en-US" altLang="en-US" dirty="0"/>
              <a:t>Page </a:t>
            </a:r>
            <a:fld id="{08221C61-D8E7-408F-9FD3-E2914F976291}" type="slidenum">
              <a:rPr lang="en-US" altLang="en-US"/>
              <a:pPr/>
              <a:t>‹#›</a:t>
            </a:fld>
            <a:endParaRPr lang="en-US" alt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82"/>
          <a:stretch/>
        </p:blipFill>
        <p:spPr>
          <a:xfrm>
            <a:off x="0" y="0"/>
            <a:ext cx="9144000" cy="32725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635" r:id="rId1"/>
    <p:sldLayoutId id="2147484634" r:id="rId2"/>
    <p:sldLayoutId id="2147484636" r:id="rId3"/>
    <p:sldLayoutId id="2147484637" r:id="rId4"/>
    <p:sldLayoutId id="2147484638" r:id="rId5"/>
    <p:sldLayoutId id="2147484639" r:id="rId6"/>
    <p:sldLayoutId id="2147484640" r:id="rId7"/>
    <p:sldLayoutId id="2147484641" r:id="rId8"/>
    <p:sldLayoutId id="2147484642" r:id="rId9"/>
    <p:sldLayoutId id="2147484643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Laura.Wollan@oati.net" TargetMode="External"/><Relationship Id="rId2" Type="http://schemas.openxmlformats.org/officeDocument/2006/relationships/hyperlink" Target="https://caiso.webex.com/caiso/j.php?MTID=m11aec34f4a55f8f8ca05dd399e6c6b4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Eric.Arnold@oati.net" TargetMode="External"/><Relationship Id="rId4" Type="http://schemas.openxmlformats.org/officeDocument/2006/relationships/hyperlink" Target="mailto:Jeremy.West@oati.net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esterneim.com/pages/default.asp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esterneim.com/Documents/iso-western-energy-imbalance-market-benefits-report-q4-2022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ctrTitle"/>
          </p:nvPr>
        </p:nvSpPr>
        <p:spPr bwMode="auto">
          <a:xfrm>
            <a:off x="685800" y="2286000"/>
            <a:ext cx="7772400" cy="1371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en-US" dirty="0" smtClean="0"/>
              <a:t>WIT Administrator Updates to ISAS/ATFWG</a:t>
            </a:r>
            <a:endParaRPr lang="en-US" alt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962400"/>
            <a:ext cx="7772400" cy="1600200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en-US" dirty="0" smtClean="0"/>
              <a:t>Kokou Agbassekou</a:t>
            </a:r>
          </a:p>
          <a:p>
            <a:pPr>
              <a:buFont typeface="Arial" charset="0"/>
              <a:buNone/>
              <a:defRPr/>
            </a:pPr>
            <a:r>
              <a:rPr lang="en-US" dirty="0" smtClean="0"/>
              <a:t>Eric Vaa</a:t>
            </a:r>
            <a:endParaRPr lang="en-US" dirty="0" smtClean="0"/>
          </a:p>
          <a:p>
            <a:pPr>
              <a:buFont typeface="Arial" charset="0"/>
              <a:buNone/>
              <a:defRPr/>
            </a:pPr>
            <a:endParaRPr lang="en-US" dirty="0"/>
          </a:p>
          <a:p>
            <a:pPr>
              <a:buFont typeface="Arial" charset="0"/>
              <a:buNone/>
              <a:defRPr/>
            </a:pPr>
            <a:r>
              <a:rPr lang="en-US" dirty="0" smtClean="0"/>
              <a:t>02/16/2023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09600"/>
          </a:xfrm>
        </p:spPr>
        <p:txBody>
          <a:bodyPr/>
          <a:lstStyle/>
          <a:p>
            <a:pPr algn="ctr"/>
            <a:r>
              <a:rPr lang="en-US" dirty="0" smtClean="0"/>
              <a:t>WIT WebSmartScheduler (WIT SS) Updates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 smtClean="0"/>
              <a:t>Page </a:t>
            </a:r>
            <a:fld id="{E188C49E-526C-4CA2-87C2-E99663D5313E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81600"/>
          </a:xfrm>
        </p:spPr>
        <p:txBody>
          <a:bodyPr/>
          <a:lstStyle/>
          <a:p>
            <a:r>
              <a:rPr lang="en-US" sz="2200" dirty="0" smtClean="0"/>
              <a:t>Parallel operations is on-going</a:t>
            </a:r>
            <a:endParaRPr lang="en-US" sz="2200" dirty="0"/>
          </a:p>
          <a:p>
            <a:r>
              <a:rPr lang="en-US" sz="2200" dirty="0" smtClean="0"/>
              <a:t>All BAs should now have access to production WIT SS</a:t>
            </a:r>
          </a:p>
          <a:p>
            <a:r>
              <a:rPr lang="en-US" sz="2200" dirty="0" smtClean="0"/>
              <a:t>Interchange Schedules seem to be transferring to the new environment</a:t>
            </a:r>
          </a:p>
          <a:p>
            <a:r>
              <a:rPr lang="en-US" sz="2200" dirty="0" smtClean="0"/>
              <a:t>OATI is working with some entities to set up the meter actual data flow to both the current and the new WIT.</a:t>
            </a:r>
          </a:p>
          <a:p>
            <a:r>
              <a:rPr lang="en-US" sz="2200" dirty="0" smtClean="0"/>
              <a:t>Stakeholder meeting is held every Wednesday from 10-11 PST (meeting link: </a:t>
            </a:r>
            <a:r>
              <a:rPr lang="en-US" sz="2200" dirty="0">
                <a:hlinkClick r:id="rId2"/>
              </a:rPr>
              <a:t>Join </a:t>
            </a:r>
            <a:r>
              <a:rPr lang="en-US" sz="2200" dirty="0" smtClean="0">
                <a:hlinkClick r:id="rId2"/>
              </a:rPr>
              <a:t>meeting</a:t>
            </a:r>
            <a:r>
              <a:rPr lang="en-US" sz="2200" dirty="0" smtClean="0"/>
              <a:t>)</a:t>
            </a:r>
          </a:p>
          <a:p>
            <a:r>
              <a:rPr lang="en-US" sz="2200" dirty="0" smtClean="0"/>
              <a:t>Production cutover is currently planned on March 1, 2023</a:t>
            </a:r>
          </a:p>
          <a:p>
            <a:r>
              <a:rPr lang="en-US" sz="2200" dirty="0" smtClean="0"/>
              <a:t>If you have any questions about your data or environment talk directly </a:t>
            </a:r>
            <a:r>
              <a:rPr lang="en-US" sz="2200" dirty="0"/>
              <a:t>to </a:t>
            </a:r>
            <a:r>
              <a:rPr lang="en-US" sz="2200" dirty="0" smtClean="0"/>
              <a:t>OATI. </a:t>
            </a:r>
            <a:r>
              <a:rPr lang="en-US" sz="2200" dirty="0"/>
              <a:t>Laura L. Wollan </a:t>
            </a:r>
            <a:r>
              <a:rPr lang="en-US" sz="2200" dirty="0" smtClean="0">
                <a:hlinkClick r:id="rId3"/>
              </a:rPr>
              <a:t>Laura.Wollan@oati.net</a:t>
            </a:r>
            <a:r>
              <a:rPr lang="en-US" sz="2200" dirty="0"/>
              <a:t> ; Jeremy West </a:t>
            </a:r>
            <a:r>
              <a:rPr lang="en-US" sz="2200" dirty="0" smtClean="0">
                <a:hlinkClick r:id="rId4"/>
              </a:rPr>
              <a:t>Jeremy.West@oati.net</a:t>
            </a:r>
            <a:r>
              <a:rPr lang="en-US" sz="2200" dirty="0"/>
              <a:t> or Eric Arnold </a:t>
            </a:r>
            <a:r>
              <a:rPr lang="en-US" sz="2200" dirty="0" smtClean="0">
                <a:hlinkClick r:id="rId5"/>
              </a:rPr>
              <a:t>Eric.Arnold@oati.net</a:t>
            </a:r>
            <a:r>
              <a:rPr lang="en-US" sz="2200" dirty="0" smtClean="0"/>
              <a:t> </a:t>
            </a:r>
            <a:endParaRPr lang="en-US" sz="2200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069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33400"/>
          </a:xfrm>
        </p:spPr>
        <p:txBody>
          <a:bodyPr/>
          <a:lstStyle/>
          <a:p>
            <a:pPr algn="ctr"/>
            <a:r>
              <a:rPr lang="en-US" dirty="0" smtClean="0"/>
              <a:t>WIT Schedule Change Report (Sept 2022-Jan 2023)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07890" y="914400"/>
            <a:ext cx="7528220" cy="502920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 smtClean="0"/>
              <a:t>Page </a:t>
            </a:r>
            <a:fld id="{E188C49E-526C-4CA2-87C2-E99663D5313E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3579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457200"/>
          </a:xfrm>
        </p:spPr>
        <p:txBody>
          <a:bodyPr/>
          <a:lstStyle/>
          <a:p>
            <a:pPr algn="ctr"/>
            <a:r>
              <a:rPr lang="en-US" dirty="0" smtClean="0"/>
              <a:t>California ISO EIM Market Updates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 smtClean="0"/>
              <a:t>Page </a:t>
            </a:r>
            <a:fld id="{E188C49E-526C-4CA2-87C2-E99663D5313E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029201"/>
          </a:xfrm>
        </p:spPr>
        <p:txBody>
          <a:bodyPr/>
          <a:lstStyle/>
          <a:p>
            <a:pPr lvl="0"/>
            <a:r>
              <a:rPr lang="en-US" dirty="0"/>
              <a:t>List of EIM entities that joined the ISO </a:t>
            </a:r>
            <a:r>
              <a:rPr lang="en-US" dirty="0" smtClean="0"/>
              <a:t>market </a:t>
            </a:r>
            <a:r>
              <a:rPr lang="en-US" dirty="0"/>
              <a:t>summer 2022. </a:t>
            </a:r>
            <a:endParaRPr lang="en-US" dirty="0" smtClean="0"/>
          </a:p>
          <a:p>
            <a:pPr lvl="1"/>
            <a:r>
              <a:rPr lang="en-US" dirty="0" smtClean="0"/>
              <a:t>Avista </a:t>
            </a:r>
            <a:r>
              <a:rPr lang="en-US" dirty="0"/>
              <a:t>Utilities</a:t>
            </a:r>
          </a:p>
          <a:p>
            <a:pPr lvl="1"/>
            <a:r>
              <a:rPr lang="en-US" dirty="0"/>
              <a:t>Bonneville Power Administration (BPA)</a:t>
            </a:r>
          </a:p>
          <a:p>
            <a:pPr lvl="1"/>
            <a:r>
              <a:rPr lang="en-US" dirty="0"/>
              <a:t>Tacoma Power</a:t>
            </a:r>
          </a:p>
          <a:p>
            <a:pPr lvl="1"/>
            <a:r>
              <a:rPr lang="en-US" dirty="0"/>
              <a:t>Tucson Electric Power (TEP)</a:t>
            </a:r>
          </a:p>
          <a:p>
            <a:pPr lvl="0"/>
            <a:r>
              <a:rPr lang="en-US" dirty="0" smtClean="0"/>
              <a:t>List </a:t>
            </a:r>
            <a:r>
              <a:rPr lang="en-US" dirty="0"/>
              <a:t>of </a:t>
            </a:r>
            <a:r>
              <a:rPr lang="en-US" dirty="0" smtClean="0"/>
              <a:t>new EIM </a:t>
            </a:r>
            <a:r>
              <a:rPr lang="en-US" dirty="0"/>
              <a:t>entities who planned/onboarding through spring </a:t>
            </a:r>
            <a:r>
              <a:rPr lang="en-US" dirty="0" smtClean="0"/>
              <a:t>2023 (</a:t>
            </a:r>
            <a:r>
              <a:rPr lang="en-US" dirty="0" smtClean="0">
                <a:solidFill>
                  <a:srgbClr val="FF0000"/>
                </a:solidFill>
              </a:rPr>
              <a:t>Likely April 2023</a:t>
            </a:r>
            <a:r>
              <a:rPr lang="en-US" dirty="0" smtClean="0"/>
              <a:t>).</a:t>
            </a:r>
            <a:endParaRPr lang="en-US" dirty="0"/>
          </a:p>
          <a:p>
            <a:pPr lvl="1"/>
            <a:r>
              <a:rPr lang="en-US" dirty="0"/>
              <a:t>Avangrid Renewables</a:t>
            </a:r>
          </a:p>
          <a:p>
            <a:pPr lvl="1"/>
            <a:r>
              <a:rPr lang="en-US" dirty="0"/>
              <a:t>El Paso Electric</a:t>
            </a:r>
          </a:p>
          <a:p>
            <a:pPr lvl="1"/>
            <a:r>
              <a:rPr lang="en-US" dirty="0"/>
              <a:t>WAPA – Desert Southwest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968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457200"/>
          </a:xfrm>
        </p:spPr>
        <p:txBody>
          <a:bodyPr/>
          <a:lstStyle/>
          <a:p>
            <a:pPr algn="ctr"/>
            <a:r>
              <a:rPr lang="en-US" dirty="0"/>
              <a:t>California ISO EIM Market Updates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 smtClean="0"/>
              <a:t>Page </a:t>
            </a:r>
            <a:fld id="{E188C49E-526C-4CA2-87C2-E99663D5313E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029201"/>
          </a:xfrm>
        </p:spPr>
        <p:txBody>
          <a:bodyPr/>
          <a:lstStyle/>
          <a:p>
            <a:r>
              <a:rPr lang="en-US" dirty="0"/>
              <a:t>Since its inception in November 2014, </a:t>
            </a:r>
            <a:r>
              <a:rPr lang="en-US" dirty="0">
                <a:solidFill>
                  <a:srgbClr val="FF0000"/>
                </a:solidFill>
              </a:rPr>
              <a:t>gross benefits </a:t>
            </a:r>
            <a:r>
              <a:rPr lang="en-US" dirty="0"/>
              <a:t>from participation in the Western Energy Imbalance Market (WEIM) </a:t>
            </a:r>
            <a:r>
              <a:rPr lang="en-US" dirty="0">
                <a:solidFill>
                  <a:srgbClr val="FF0000"/>
                </a:solidFill>
              </a:rPr>
              <a:t>is $3.40 billion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measured benefits of participation in the WEIM include cost savings, increased integration of renewable energy, and improved operational efficiencies including the reduction of the need for real-time flexible reserves. </a:t>
            </a:r>
          </a:p>
          <a:p>
            <a:r>
              <a:rPr lang="en-US" dirty="0"/>
              <a:t>The WEIM Quarterly Benefits reports found on the </a:t>
            </a:r>
            <a:r>
              <a:rPr lang="en-US" u="sng" dirty="0">
                <a:hlinkClick r:id="rId2"/>
              </a:rPr>
              <a:t>WEIM webpage</a:t>
            </a:r>
            <a:r>
              <a:rPr lang="en-US" dirty="0"/>
              <a:t> provide the benefit of economic dispatch in the real time market across a larger WEIM footprint with diverse resources and geography.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27874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457200"/>
          </a:xfrm>
        </p:spPr>
        <p:txBody>
          <a:bodyPr/>
          <a:lstStyle/>
          <a:p>
            <a:pPr algn="ctr"/>
            <a:r>
              <a:rPr lang="en-US" dirty="0"/>
              <a:t>California ISO EIM Market Updates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 smtClean="0"/>
              <a:t>Page </a:t>
            </a:r>
            <a:fld id="{E188C49E-526C-4CA2-87C2-E99663D5313E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26075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latest report from Q4 2022 can be found using this link: </a:t>
            </a:r>
            <a:r>
              <a:rPr lang="en-US" u="sng" dirty="0">
                <a:hlinkClick r:id="rId2"/>
              </a:rPr>
              <a:t>https://www.westerneim.com/Documents/iso-western-energy-imbalance-market-benefits-report-q4-2022.pdf</a:t>
            </a:r>
            <a:r>
              <a:rPr lang="en-US" dirty="0"/>
              <a:t>. This report breaks down the following benefits economically, environmentally and operationally as follows: </a:t>
            </a:r>
          </a:p>
          <a:p>
            <a:pPr lvl="0"/>
            <a:r>
              <a:rPr lang="en-US" dirty="0" smtClean="0">
                <a:solidFill>
                  <a:srgbClr val="FF0000"/>
                </a:solidFill>
              </a:rPr>
              <a:t>Economical </a:t>
            </a:r>
            <a:r>
              <a:rPr lang="en-US" dirty="0">
                <a:solidFill>
                  <a:srgbClr val="FF0000"/>
                </a:solidFill>
              </a:rPr>
              <a:t>$485.29 M Gross benefits </a:t>
            </a:r>
            <a:r>
              <a:rPr lang="en-US" dirty="0"/>
              <a:t>realized due to more efficient inter-and intra-regional dispatch in the Fifteen-Minute Market (FMM) and Real-Time Dispatch (RTD)* </a:t>
            </a:r>
          </a:p>
          <a:p>
            <a:pPr lvl="0"/>
            <a:r>
              <a:rPr lang="en-US" dirty="0" smtClean="0">
                <a:solidFill>
                  <a:srgbClr val="FF0000"/>
                </a:solidFill>
              </a:rPr>
              <a:t>Environmental </a:t>
            </a:r>
            <a:r>
              <a:rPr lang="en-US" dirty="0">
                <a:solidFill>
                  <a:srgbClr val="FF0000"/>
                </a:solidFill>
              </a:rPr>
              <a:t>10,960 Metric tons of </a:t>
            </a:r>
            <a:r>
              <a:rPr lang="en-US" dirty="0" smtClean="0">
                <a:solidFill>
                  <a:srgbClr val="FF0000"/>
                </a:solidFill>
              </a:rPr>
              <a:t>CO2</a:t>
            </a:r>
            <a:r>
              <a:rPr lang="en-US" dirty="0" smtClean="0"/>
              <a:t> </a:t>
            </a:r>
            <a:r>
              <a:rPr lang="en-US" dirty="0"/>
              <a:t>avoided curtailments </a:t>
            </a:r>
          </a:p>
          <a:p>
            <a:pPr lvl="0"/>
            <a:r>
              <a:rPr lang="en-US" dirty="0" smtClean="0">
                <a:solidFill>
                  <a:srgbClr val="FF0000"/>
                </a:solidFill>
              </a:rPr>
              <a:t>Operational </a:t>
            </a:r>
            <a:r>
              <a:rPr lang="en-US" dirty="0">
                <a:solidFill>
                  <a:srgbClr val="FF0000"/>
                </a:solidFill>
              </a:rPr>
              <a:t>58% </a:t>
            </a:r>
            <a:r>
              <a:rPr lang="en-US" dirty="0"/>
              <a:t>Average reduction in flexibility reserves across the footprint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435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8800" dirty="0" smtClean="0"/>
              <a:t>Questions?</a:t>
            </a:r>
            <a:endParaRPr lang="en-US" sz="8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 smtClean="0"/>
              <a:t>Page </a:t>
            </a:r>
            <a:fld id="{E188C49E-526C-4CA2-87C2-E99663D5313E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3218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92D050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SO PP Template-Standard" id="{9B48AF94-3AB3-40B6-AB02-8FAB2A993F25}" vid="{E82E111C-B0F7-484B-B814-36631BC46C3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item1.xml><?xml version="1.0" encoding="utf-8"?>
<LongProperties xmlns="http://schemas.microsoft.com/office/2006/metadata/longProperties"/>
</file>

<file path=customXml/item2.xml><?xml version="1.0" encoding="utf-8"?>
<tns:customPropertyEditors xmlns:tns="http://schemas.microsoft.com/office/2006/customDocumentInformationPanel">
  <tns:showOnOpen>false</tns:showOnOpen>
  <tns:defaultPropertyEditorNamespace>Standard and SharePoint library properties</tns:defaultPropertyEditorNamespace>
</tns:customPropertyEditor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Microsoft.Office.RecordsManagement.PolicyFeatures.ExpirationEventReceiver</Name>
    <Synchronization>Synchronous</Synchronization>
    <Type>10001</Type>
    <SequenceNumber>101</SequenceNumber>
    <Url/>
    <Assembly>Microsoft.Office.Policy, Version=15.0.0.0,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10002</Type>
    <SequenceNumber>102</SequenceNumber>
    <Url/>
    <Assembly>Microsoft.Office.Policy, Version=15.0.0.0,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10004</Type>
    <SequenceNumber>103</SequenceNumber>
    <Url/>
    <Assembly>Microsoft.Office.Policy, Version=15.0.0.0,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10006</Type>
    <SequenceNumber>104</SequenceNumber>
    <Url/>
    <Assembly>Microsoft.Office.Policy, Version=15.0.0.0,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10009</Type>
    <SequenceNumber>105</SequenceNumber>
    <Url/>
    <Assembly>Microsoft.Office.Policy, Version=15.0.0.0, Culture=neutral, PublicKeyToken=71e9bce111e9429c</Assembly>
    <Class>Microsoft.Office.RecordsManagement.Internal.UpdateExpireDate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Meetings" ma:contentTypeID="0x010100E45EF0F8AAA65E428351BA36F1B645BE0F0024DA9E90EA494343B8CF7E2421405214" ma:contentTypeVersion="14" ma:contentTypeDescription="" ma:contentTypeScope="" ma:versionID="576ac2d6d4093d812aa787f4885b8753">
  <xsd:schema xmlns:xsd="http://www.w3.org/2001/XMLSchema" xmlns:xs="http://www.w3.org/2001/XMLSchema" xmlns:p="http://schemas.microsoft.com/office/2006/metadata/properties" xmlns:ns1="http://schemas.microsoft.com/sharepoint/v3" xmlns:ns2="2fb8a92a-9032-49d6-b983-191f0a73b01f" xmlns:ns3="4bd63098-0c83-43cf-abdd-085f2cc55a51" targetNamespace="http://schemas.microsoft.com/office/2006/metadata/properties" ma:root="true" ma:fieldsID="6ceb9fd20ae96694a3b788101da3a6ff" ns1:_="" ns2:_="" ns3:_="">
    <xsd:import namespace="http://schemas.microsoft.com/sharepoint/v3"/>
    <xsd:import namespace="2fb8a92a-9032-49d6-b983-191f0a73b01f"/>
    <xsd:import namespace="4bd63098-0c83-43cf-abdd-085f2cc55a51"/>
    <xsd:element name="properties">
      <xsd:complexType>
        <xsd:sequence>
          <xsd:element name="documentManagement">
            <xsd:complexType>
              <xsd:all>
                <xsd:element ref="ns2:Document_x0020_Categorization_x0020_Policy"/>
                <xsd:element ref="ns2:Owner_x0020_Group" minOccurs="0"/>
                <xsd:element ref="ns2:Committee" minOccurs="0"/>
                <xsd:element ref="ns2:WECC_x0020_Status" minOccurs="0"/>
                <xsd:element ref="ns2:Privacy"/>
                <xsd:element ref="ns2:Meeting_x0020_Documents" minOccurs="0"/>
                <xsd:element ref="ns2:Adopted_x002f_Approved_x0020_By" minOccurs="0"/>
                <xsd:element ref="ns2:Jurisdiction" minOccurs="0"/>
                <xsd:element ref="ns3:Event_x0020_ID" minOccurs="0"/>
                <xsd:element ref="ns3:TaxKeywordTaxHTField" minOccurs="0"/>
                <xsd:element ref="ns3:TaxCatchAll" minOccurs="0"/>
                <xsd:element ref="ns3:_dlc_DocId" minOccurs="0"/>
                <xsd:element ref="ns3:_dlc_DocIdUrl" minOccurs="0"/>
                <xsd:element ref="ns3:_dlc_DocIdPersistId" minOccurs="0"/>
                <xsd:element ref="ns1:_dlc_Exempt" minOccurs="0"/>
                <xsd:element ref="ns1:_dlc_ExpireDateSaved" minOccurs="0"/>
                <xsd:element ref="ns1:_dlc_ExpireDate" minOccurs="0"/>
                <xsd:element ref="ns3:Approver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23" nillable="true" ma:displayName="Exempt from Policy" ma:hidden="true" ma:internalName="_dlc_Exempt" ma:readOnly="true">
      <xsd:simpleType>
        <xsd:restriction base="dms:Unknown"/>
      </xsd:simpleType>
    </xsd:element>
    <xsd:element name="_dlc_ExpireDateSaved" ma:index="24" nillable="true" ma:displayName="Original Expiration Date" ma:hidden="true" ma:internalName="_dlc_ExpireDateSaved" ma:readOnly="true">
      <xsd:simpleType>
        <xsd:restriction base="dms:DateTime"/>
      </xsd:simpleType>
    </xsd:element>
    <xsd:element name="_dlc_ExpireDate" ma:index="25" nillable="true" ma:displayName="Expiration Date" ma:description="" ma:hidden="true" ma:indexed="true" ma:internalName="_dlc_ExpireDat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b8a92a-9032-49d6-b983-191f0a73b01f" elementFormDefault="qualified">
    <xsd:import namespace="http://schemas.microsoft.com/office/2006/documentManagement/types"/>
    <xsd:import namespace="http://schemas.microsoft.com/office/infopath/2007/PartnerControls"/>
    <xsd:element name="Document_x0020_Categorization_x0020_Policy" ma:index="2" ma:displayName="WECC Categorization Policy" ma:default="N/A" ma:format="Dropdown" ma:internalName="Document_x0020_Categorization_x0020_Policy">
      <xsd:simpleType>
        <xsd:restriction base="dms:Choice">
          <xsd:enumeration value="N/A"/>
          <xsd:enumeration value="Charter"/>
          <xsd:enumeration value="Guideline"/>
          <xsd:enumeration value="Policy"/>
          <xsd:enumeration value="Regional Criteria"/>
          <xsd:enumeration value="Regional Reliability Standard"/>
          <xsd:enumeration value="Report or Other"/>
        </xsd:restriction>
      </xsd:simpleType>
    </xsd:element>
    <xsd:element name="Owner_x0020_Group" ma:index="3" nillable="true" ma:displayName="Owner Group" ma:internalName="Owner_x0020_Group" ma:requiredMultiChoice="tru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Compliance"/>
                    <xsd:enumeration value="Compliance Open Webinars"/>
                    <xsd:enumeration value="Compliance Workshop"/>
                    <xsd:enumeration value="Event Analysis &amp; Situational Awareness"/>
                    <xsd:enumeration value="General &amp; Administrative"/>
                    <xsd:enumeration value="Human Resources"/>
                    <xsd:enumeration value="Information Technology"/>
                    <xsd:enumeration value="Legal &amp; Regulatory"/>
                    <xsd:enumeration value="Operations Performance Analysis"/>
                    <xsd:enumeration value="Performance Analysis"/>
                    <xsd:enumeration value="Planning Services"/>
                    <xsd:enumeration value="Registration and Certification"/>
                    <xsd:enumeration value="Reliability Assessment"/>
                    <xsd:enumeration value="Reliability Standards"/>
                    <xsd:enumeration value="Resource Adequacy"/>
                    <xsd:enumeration value="System Adequacy Planning"/>
                    <xsd:enumeration value="System Stability Planning"/>
                    <xsd:enumeration value="Training &amp; Education"/>
                    <xsd:enumeration value="Transmission Expansion Planning"/>
                    <xsd:enumeration value="WREGIS"/>
                  </xsd:restriction>
                </xsd:simpleType>
              </xsd:element>
            </xsd:sequence>
          </xsd:extension>
        </xsd:complexContent>
      </xsd:complexType>
    </xsd:element>
    <xsd:element name="Committee" ma:index="4" nillable="true" ma:displayName="Committee" ma:description="edited" ma:internalName="Committe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PFTF"/>
                    <xsd:enumeration value="BOD"/>
                    <xsd:enumeration value="CIMTF"/>
                    <xsd:enumeration value="CSF"/>
                    <xsd:enumeration value="DEEMSF"/>
                    <xsd:enumeration value="EPAS"/>
                    <xsd:enumeration value="ESF"/>
                    <xsd:enumeration value="FAC"/>
                    <xsd:enumeration value="GC"/>
                    <xsd:enumeration value="GOPF"/>
                    <xsd:enumeration value="HPF"/>
                    <xsd:enumeration value="HRCC"/>
                    <xsd:enumeration value="ISEAS"/>
                    <xsd:enumeration value="JGC"/>
                    <xsd:enumeration value="LTPTF"/>
                    <xsd:enumeration value="MAC"/>
                    <xsd:enumeration value="MBS"/>
                    <xsd:enumeration value="MVS"/>
                    <xsd:enumeration value="NC"/>
                    <xsd:enumeration value="OAWG"/>
                    <xsd:enumeration value="PCDS"/>
                    <xsd:enumeration value="PCS"/>
                    <xsd:enumeration value="PS"/>
                    <xsd:enumeration value="PSF"/>
                    <xsd:enumeration value="RAAG"/>
                    <xsd:enumeration value="RAC"/>
                    <xsd:enumeration value="RASRS"/>
                    <xsd:enumeration value="RRC"/>
                    <xsd:enumeration value="S4.9RC"/>
                    <xsd:enumeration value="SCMS"/>
                    <xsd:enumeration value="SRS"/>
                    <xsd:enumeration value="StS"/>
                    <xsd:enumeration value="TCOMS"/>
                    <xsd:enumeration value="UFLSWG"/>
                    <xsd:enumeration value="WREGIS"/>
                    <xsd:enumeration value="WREGIS-SAC"/>
                    <xsd:enumeration value="WSC"/>
                  </xsd:restriction>
                </xsd:simpleType>
              </xsd:element>
            </xsd:sequence>
          </xsd:extension>
        </xsd:complexContent>
      </xsd:complexType>
    </xsd:element>
    <xsd:element name="WECC_x0020_Status" ma:index="5" nillable="true" ma:displayName="WECC Status" ma:format="Dropdown" ma:internalName="WECC_x0020_Status">
      <xsd:simpleType>
        <xsd:restriction base="dms:Choice">
          <xsd:enumeration value="Draft"/>
          <xsd:enumeration value="Approval Item"/>
          <xsd:enumeration value="In Review"/>
          <xsd:enumeration value="Approved/Final"/>
          <xsd:enumeration value="Retired"/>
          <xsd:enumeration value="Replaced"/>
          <xsd:enumeration value="Redline"/>
          <xsd:enumeration value="Active"/>
          <xsd:enumeration value="Closed"/>
          <xsd:enumeration value="Hold"/>
        </xsd:restriction>
      </xsd:simpleType>
    </xsd:element>
    <xsd:element name="Privacy" ma:index="6" ma:displayName="Privacy" ma:format="Dropdown" ma:internalName="Privacy">
      <xsd:simpleType>
        <xsd:restriction base="dms:Choice">
          <xsd:enumeration value="Public"/>
          <xsd:enumeration value="Authenticated"/>
          <xsd:enumeration value="NDA"/>
        </xsd:restriction>
      </xsd:simpleType>
    </xsd:element>
    <xsd:element name="Meeting_x0020_Documents" ma:index="7" nillable="true" ma:displayName="Meeting Documents" ma:internalName="Meeting_x0020_Documents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genda"/>
                    <xsd:enumeration value="Announcement"/>
                    <xsd:enumeration value="Approval Item"/>
                    <xsd:enumeration value="Minutes"/>
                    <xsd:enumeration value="Presentation"/>
                    <xsd:enumeration value="Recording"/>
                    <xsd:enumeration value="Schedule"/>
                  </xsd:restriction>
                </xsd:simpleType>
              </xsd:element>
            </xsd:sequence>
          </xsd:extension>
        </xsd:complexContent>
      </xsd:complexType>
    </xsd:element>
    <xsd:element name="Adopted_x002f_Approved_x0020_By" ma:index="8" nillable="true" ma:displayName="Adopted/Approved By" ma:format="Dropdown" ma:internalName="Adopted_x002f_Approved_x0020_By">
      <xsd:simpleType>
        <xsd:restriction base="dms:Choice">
          <xsd:enumeration value="..."/>
          <xsd:enumeration value="ATFWG"/>
          <xsd:enumeration value="ATSMWG"/>
          <xsd:enumeration value="BOD"/>
          <xsd:enumeration value="BPSPRTF"/>
          <xsd:enumeration value="CIMTF"/>
          <xsd:enumeration value="CSWG"/>
          <xsd:enumeration value="DDMWG"/>
          <xsd:enumeration value="DEMSWG"/>
          <xsd:enumeration value="EDTF"/>
          <xsd:enumeration value="EPAS"/>
          <xsd:enumeration value="ESCTF"/>
          <xsd:enumeration value="ESMTF"/>
          <xsd:enumeration value="ESOTF"/>
          <xsd:enumeration value="ESTF"/>
          <xsd:enumeration value="FAC"/>
          <xsd:enumeration value="GC"/>
          <xsd:enumeration value="GOWG"/>
          <xsd:enumeration value="HPEAWG"/>
          <xsd:enumeration value="HPKTTF"/>
          <xsd:enumeration value="HPMMTF"/>
          <xsd:enumeration value="HPWG"/>
          <xsd:enumeration value="HRCC"/>
          <xsd:enumeration value="ISAS"/>
          <xsd:enumeration value="JGC"/>
          <xsd:enumeration value="JSIS"/>
          <xsd:enumeration value="LMWG"/>
          <xsd:enumeration value="LRTF"/>
          <xsd:enumeration value="MAC"/>
          <xsd:enumeration value="MIC"/>
          <xsd:enumeration value="MRAWG"/>
          <xsd:enumeration value="MVS"/>
          <xsd:enumeration value="NC"/>
          <xsd:enumeration value="OAWG"/>
          <xsd:enumeration value="OC"/>
          <xsd:enumeration value="PCDS"/>
          <xsd:enumeration value="PCMS"/>
          <xsd:enumeration value="PPMVDWG"/>
          <xsd:enumeration value="PRPTF"/>
          <xsd:enumeration value="PSWG"/>
          <xsd:enumeration value="PWG"/>
          <xsd:enumeration value="RAC"/>
          <xsd:enumeration value="RASRS"/>
          <xsd:enumeration value="REMWG"/>
          <xsd:enumeration value="RWG"/>
          <xsd:enumeration value="S49RC"/>
          <xsd:enumeration value="SASMS"/>
          <xsd:enumeration value="SCMWG"/>
          <xsd:enumeration value="SETF"/>
          <xsd:enumeration value="SEWG"/>
          <xsd:enumeration value="SPWG"/>
          <xsd:enumeration value="SRS"/>
          <xsd:enumeration value="StS"/>
          <xsd:enumeration value="SWG"/>
          <xsd:enumeration value="TELWG"/>
          <xsd:enumeration value="TSAWG"/>
          <xsd:enumeration value="UFLSWG"/>
          <xsd:enumeration value="WREGIS"/>
          <xsd:enumeration value="WREGIS-SAC"/>
          <xsd:enumeration value="WSC"/>
        </xsd:restriction>
      </xsd:simpleType>
    </xsd:element>
    <xsd:element name="Jurisdiction" ma:index="9" nillable="true" ma:displayName="Jurisdiction" ma:default="US (United States)" ma:internalName="Jurisdiction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US (United States)"/>
                    <xsd:enumeration value="AB (Alberta)"/>
                    <xsd:enumeration value="BC (British Columbia)"/>
                    <xsd:enumeration value="MX (Baja Mexico)"/>
                  </xsd:restriction>
                </xsd:simple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d63098-0c83-43cf-abdd-085f2cc55a51" elementFormDefault="qualified">
    <xsd:import namespace="http://schemas.microsoft.com/office/2006/documentManagement/types"/>
    <xsd:import namespace="http://schemas.microsoft.com/office/infopath/2007/PartnerControls"/>
    <xsd:element name="Event_x0020_ID" ma:index="11" nillable="true" ma:displayName="Calendar Event ID" ma:internalName="Event_x0020_ID">
      <xsd:simpleType>
        <xsd:restriction base="dms:Note">
          <xsd:maxLength value="255"/>
        </xsd:restriction>
      </xsd:simpleType>
    </xsd:element>
    <xsd:element name="TaxKeywordTaxHTField" ma:index="14" nillable="true" ma:taxonomy="true" ma:internalName="TaxKeywordTaxHTField" ma:taxonomyFieldName="TaxKeyword" ma:displayName="Enterprise Keywords" ma:fieldId="{23f27201-bee3-471e-b2e7-b64fd8b7ca38}" ma:taxonomyMulti="true" ma:sspId="af747698-1922-4602-8604-6fec0d9c99b7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hidden="true" ma:list="{16224b44-889d-4166-9284-f04ddcafbdf4}" ma:internalName="TaxCatchAll" ma:showField="CatchAllData" ma:web="4bd63098-0c83-43cf-abdd-085f2cc55a5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_dlc_DocId" ma:index="17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8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9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Approver" ma:index="26" ma:displayName="Approver" ma:list="UserInfo" ma:SharePointGroup="4815" ma:internalName="Approver" ma:showField="Titl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1" ma:displayName="Content Type"/>
        <xsd:element ref="dc:title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6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_x0020_Categorization_x0020_Policy xmlns="2fb8a92a-9032-49d6-b983-191f0a73b01f">N/A</Document_x0020_Categorization_x0020_Policy>
    <TaxCatchAll xmlns="4bd63098-0c83-43cf-abdd-085f2cc55a51"/>
    <Privacy xmlns="2fb8a92a-9032-49d6-b983-191f0a73b01f">Public</Privacy>
    <Event_x0020_ID xmlns="4bd63098-0c83-43cf-abdd-085f2cc55a51">16758</Event_x0020_ID>
    <Committee xmlns="2fb8a92a-9032-49d6-b983-191f0a73b01f">
      <Value>ISAS</Value>
    </Committee>
    <WECC_x0020_Status xmlns="2fb8a92a-9032-49d6-b983-191f0a73b01f" xsi:nil="true"/>
    <Owner_x0020_Group xmlns="2fb8a92a-9032-49d6-b983-191f0a73b01f">
      <Value>General &amp; Administrative</Value>
    </Owner_x0020_Group>
    <TaxKeywordTaxHTField xmlns="4bd63098-0c83-43cf-abdd-085f2cc55a51">
      <Terms xmlns="http://schemas.microsoft.com/office/infopath/2007/PartnerControls"/>
    </TaxKeywordTaxHTField>
    <Approver xmlns="4bd63098-0c83-43cf-abdd-085f2cc55a51">
      <UserInfo>
        <DisplayName>Brown, Layne</DisplayName>
        <AccountId>6258</AccountId>
        <AccountType/>
      </UserInfo>
    </Approver>
    <_dlc_DocId xmlns="4bd63098-0c83-43cf-abdd-085f2cc55a51">YWEQ7USXTMD7-11-23320</_dlc_DocId>
    <_dlc_DocIdUrl xmlns="4bd63098-0c83-43cf-abdd-085f2cc55a51">
      <Url>https://internal.wecc.org/_layouts/15/DocIdRedir.aspx?ID=YWEQ7USXTMD7-11-23320</Url>
      <Description>YWEQ7USXTMD7-11-23320</Description>
    </_dlc_DocIdUrl>
    <Jurisdiction xmlns="2fb8a92a-9032-49d6-b983-191f0a73b01f"/>
    <Meeting_x0020_Documents xmlns="2fb8a92a-9032-49d6-b983-191f0a73b01f">
      <Value>Presentation</Value>
    </Meeting_x0020_Documents>
    <Adopted_x002f_Approved_x0020_By xmlns="2fb8a92a-9032-49d6-b983-191f0a73b01f" xsi:nil="true"/>
    <_dlc_ExpireDateSaved xmlns="http://schemas.microsoft.com/sharepoint/v3" xsi:nil="true"/>
    <_dlc_ExpireDate xmlns="http://schemas.microsoft.com/sharepoint/v3">2025-02-14T15:56:25+00:00</_dlc_ExpireDate>
  </documentManagement>
</p:properties>
</file>

<file path=customXml/item7.xml><?xml version="1.0" encoding="utf-8"?>
<?mso-contentType ?>
<p:Policy xmlns:p="office.server.policy" id="" local="true">
  <p:Name>Meetings</p:Name>
  <p:Description>Removal of Expired Meeting Information</p:Description>
  <p:Statement>Per the WECC Website Availability Guidance, Meeting Information and Meeting Materials are subject to the specified retention period.</p:Statement>
  <p:PolicyItems>
    <p:PolicyItem featureId="Microsoft.Office.RecordsManagement.PolicyFeatures.Expiration" staticId="0x010100E45EF0F8AAA65E428351BA36F1B645BE0F|1208973698" UniqueId="956675f0-ad59-411d-b4d7-9acfea54216b">
      <p:Name>Retention</p:Name>
      <p:Description>Automatic scheduling of content for processing, and performing a retention action on content that has reached its due date.</p:Description>
      <p:CustomData>
        <Schedules nextStageId="2">
          <Schedule type="Default">
            <stages>
              <data stageId="1">
                <formula id="Microsoft.Office.RecordsManagement.PolicyFeatures.Expiration.Formula.BuiltIn">
                  <number>2</number>
                  <property>Modified</property>
                  <propertyId>28cf69c5-fa48-462a-b5cd-27b6f9d2bd5f</propertyId>
                  <period>years</period>
                </formula>
                <action type="action" id="Microsoft.Office.RecordsManagement.PolicyFeatures.Expiration.Action.MoveToRecycleBin"/>
              </data>
            </stages>
          </Schedule>
        </Schedules>
      </p:CustomData>
    </p:PolicyItem>
  </p:PolicyItems>
</p:Policy>
</file>

<file path=customXml/itemProps1.xml><?xml version="1.0" encoding="utf-8"?>
<ds:datastoreItem xmlns:ds="http://schemas.openxmlformats.org/officeDocument/2006/customXml" ds:itemID="{0D3EAE63-6E73-4411-962F-7895DDB7CCB4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8E8372ED-2F6E-4EE6-9BAB-EF5D6D259A31}">
  <ds:schemaRefs>
    <ds:schemaRef ds:uri="http://schemas.microsoft.com/office/2006/customDocumentInformationPanel"/>
  </ds:schemaRefs>
</ds:datastoreItem>
</file>

<file path=customXml/itemProps3.xml><?xml version="1.0" encoding="utf-8"?>
<ds:datastoreItem xmlns:ds="http://schemas.openxmlformats.org/officeDocument/2006/customXml" ds:itemID="{35C1D5D3-559A-4276-B731-C16FA7CCC465}"/>
</file>

<file path=customXml/itemProps4.xml><?xml version="1.0" encoding="utf-8"?>
<ds:datastoreItem xmlns:ds="http://schemas.openxmlformats.org/officeDocument/2006/customXml" ds:itemID="{0B76CF5A-83CB-422D-BC48-8DEF673AD7A8}"/>
</file>

<file path=customXml/itemProps5.xml><?xml version="1.0" encoding="utf-8"?>
<ds:datastoreItem xmlns:ds="http://schemas.openxmlformats.org/officeDocument/2006/customXml" ds:itemID="{4ACB9CA9-BB4C-4091-85B1-F0367492C4B4}"/>
</file>

<file path=customXml/itemProps6.xml><?xml version="1.0" encoding="utf-8"?>
<ds:datastoreItem xmlns:ds="http://schemas.openxmlformats.org/officeDocument/2006/customXml" ds:itemID="{65FF5B08-36EE-4020-9C20-B37BC93C03F6}"/>
</file>

<file path=customXml/itemProps7.xml><?xml version="1.0" encoding="utf-8"?>
<ds:datastoreItem xmlns:ds="http://schemas.openxmlformats.org/officeDocument/2006/customXml" ds:itemID="{93E0BCC7-0AF1-4310-B9E9-BD672C7F4A5F}"/>
</file>

<file path=docProps/app.xml><?xml version="1.0" encoding="utf-8"?>
<Properties xmlns="http://schemas.openxmlformats.org/officeDocument/2006/extended-properties" xmlns:vt="http://schemas.openxmlformats.org/officeDocument/2006/docPropsVTypes">
  <Template>ISO PP Template-Standard</Template>
  <TotalTime>0</TotalTime>
  <Words>376</Words>
  <Application>Microsoft Office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WIT Administrator Updates to ISAS/ATFWG</vt:lpstr>
      <vt:lpstr>WIT WebSmartScheduler (WIT SS) Updates</vt:lpstr>
      <vt:lpstr>WIT Schedule Change Report (Sept 2022-Jan 2023)</vt:lpstr>
      <vt:lpstr>California ISO EIM Market Updates</vt:lpstr>
      <vt:lpstr>California ISO EIM Market Updates</vt:lpstr>
      <vt:lpstr>California ISO EIM Market Updates</vt:lpstr>
      <vt:lpstr>PowerPoint Presentation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WIT Administrator Updates to ISAS_ATFWG</dc:title>
  <dc:creator/>
  <cp:lastModifiedBy/>
  <cp:revision>1</cp:revision>
  <dcterms:created xsi:type="dcterms:W3CDTF">2023-01-10T18:36:06Z</dcterms:created>
  <dcterms:modified xsi:type="dcterms:W3CDTF">2023-02-13T23:18:19Z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0x010100E45EF0F8AAA65E428351BA36F1B645BE0F0024DA9E90EA494343B8CF7E2421405214</vt:lpwstr>
  </property>
  <property fmtid="{D5CDD505-2E9C-101B-9397-08002B2CF9AE}" pid="3" name="_dlc_DocIdItemGuid">
    <vt:lpwstr>bc67d44c-bbe7-4032-a99b-418eb01d16a3</vt:lpwstr>
  </property>
  <property fmtid="{D5CDD505-2E9C-101B-9397-08002B2CF9AE}" pid="4" name="TaxKeyword">
    <vt:lpwstr/>
  </property>
  <property fmtid="{D5CDD505-2E9C-101B-9397-08002B2CF9AE}" pid="5" name="_dlc_policyId">
    <vt:lpwstr>0x010100E45EF0F8AAA65E428351BA36F1B645BE0F|1208973698</vt:lpwstr>
  </property>
  <property fmtid="{D5CDD505-2E9C-101B-9397-08002B2CF9AE}" pid="6" name="ItemRetentionFormula">
    <vt:lpwstr>&lt;formula id="Microsoft.Office.RecordsManagement.PolicyFeatures.Expiration.Formula.BuiltIn"&gt;&lt;number&gt;2&lt;/number&gt;&lt;property&gt;Modified&lt;/property&gt;&lt;propertyId&gt;28cf69c5-fa48-462a-b5cd-27b6f9d2bd5f&lt;/propertyId&gt;&lt;period&gt;years&lt;/period&gt;&lt;/formula&gt;</vt:lpwstr>
  </property>
</Properties>
</file>